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59" r:id="rId7"/>
    <p:sldId id="264" r:id="rId8"/>
    <p:sldId id="261" r:id="rId9"/>
    <p:sldId id="265" r:id="rId10"/>
    <p:sldId id="260" r:id="rId11"/>
    <p:sldId id="266" r:id="rId12"/>
    <p:sldId id="267" r:id="rId13"/>
    <p:sldId id="272" r:id="rId14"/>
    <p:sldId id="271" r:id="rId15"/>
    <p:sldId id="273" r:id="rId16"/>
    <p:sldId id="270" r:id="rId17"/>
    <p:sldId id="274" r:id="rId18"/>
    <p:sldId id="269" r:id="rId19"/>
    <p:sldId id="280" r:id="rId20"/>
    <p:sldId id="279" r:id="rId21"/>
    <p:sldId id="281" r:id="rId22"/>
    <p:sldId id="278" r:id="rId23"/>
    <p:sldId id="282" r:id="rId24"/>
    <p:sldId id="277" r:id="rId25"/>
    <p:sldId id="283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117901" y="-105815"/>
            <a:ext cx="10530868" cy="4414634"/>
          </a:xfrm>
        </p:spPr>
        <p:txBody>
          <a:bodyPr>
            <a:noAutofit/>
          </a:bodyPr>
          <a:lstStyle/>
          <a:p>
            <a:r>
              <a:rPr lang="ru-RU" sz="13800" dirty="0" smtClean="0"/>
              <a:t>УГОЛОК ПОТРЕБИТЕЛЯ</a:t>
            </a:r>
            <a:endParaRPr lang="ru-RU" sz="13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1014304" y="3950332"/>
            <a:ext cx="9755187" cy="852393"/>
          </a:xfrm>
        </p:spPr>
        <p:txBody>
          <a:bodyPr/>
          <a:lstStyle/>
          <a:p>
            <a:r>
              <a:rPr lang="ru-RU" dirty="0" smtClean="0"/>
              <a:t>ВИКТОРИНА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2797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220754" y="261206"/>
            <a:ext cx="10770651" cy="3210786"/>
          </a:xfrm>
        </p:spPr>
        <p:txBody>
          <a:bodyPr>
            <a:noAutofit/>
          </a:bodyPr>
          <a:lstStyle/>
          <a:p>
            <a:pPr algn="l"/>
            <a:r>
              <a:rPr lang="ru-RU" sz="3200" dirty="0"/>
              <a:t>Всемирный день защиты прав потребителей</a:t>
            </a:r>
            <a:br>
              <a:rPr lang="ru-RU" sz="3200" dirty="0"/>
            </a:br>
            <a:r>
              <a:rPr lang="ru-RU" sz="3200" dirty="0"/>
              <a:t>День прав потребителей (Всемирный день защиты прав потребителей, Всемирный день прав потребителя) (англ. </a:t>
            </a:r>
            <a:r>
              <a:rPr lang="ru-RU" sz="3200" dirty="0" err="1"/>
              <a:t>World</a:t>
            </a:r>
            <a:r>
              <a:rPr lang="ru-RU" sz="3200" dirty="0"/>
              <a:t> </a:t>
            </a:r>
            <a:r>
              <a:rPr lang="ru-RU" sz="3200" dirty="0" err="1"/>
              <a:t>Consumer</a:t>
            </a:r>
            <a:r>
              <a:rPr lang="ru-RU" sz="3200" dirty="0"/>
              <a:t> </a:t>
            </a:r>
            <a:r>
              <a:rPr lang="ru-RU" sz="3200" dirty="0" err="1"/>
              <a:t>Rights</a:t>
            </a:r>
            <a:r>
              <a:rPr lang="ru-RU" sz="3200" dirty="0"/>
              <a:t> </a:t>
            </a:r>
            <a:r>
              <a:rPr lang="ru-RU" sz="3200" dirty="0" err="1"/>
              <a:t>Day</a:t>
            </a:r>
            <a:r>
              <a:rPr lang="ru-RU" sz="3200" dirty="0"/>
              <a:t>) отмечается 15 марта. Впервые отмечался в 1983 году. День прав потребителей приурочен к дате выступления Джона Кеннеди в конгрессе США в 1962 году.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478" y="3036658"/>
            <a:ext cx="3744518" cy="254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6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647700"/>
            <a:ext cx="3846512" cy="384651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ПРИСТУПИМ К ВИКТОРИНЕ!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56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828022" y="221290"/>
            <a:ext cx="9755187" cy="1238187"/>
          </a:xfrm>
        </p:spPr>
        <p:txBody>
          <a:bodyPr>
            <a:noAutofit/>
          </a:bodyPr>
          <a:lstStyle/>
          <a:p>
            <a:pPr algn="ctr"/>
            <a:r>
              <a:rPr lang="ru-RU" sz="3600" dirty="0"/>
              <a:t>В какой срок покупатель может обменять обувь, которая не подошла ему по размеру?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945121" y="1706783"/>
            <a:ext cx="9755187" cy="2699276"/>
          </a:xfrm>
        </p:spPr>
        <p:txBody>
          <a:bodyPr/>
          <a:lstStyle/>
          <a:p>
            <a:pPr algn="l"/>
            <a:r>
              <a:rPr lang="ru-RU" dirty="0"/>
              <a:t>1) в день </a:t>
            </a:r>
            <a:r>
              <a:rPr lang="ru-RU" dirty="0" smtClean="0"/>
              <a:t>покупки</a:t>
            </a:r>
            <a:endParaRPr lang="ru-RU" dirty="0"/>
          </a:p>
          <a:p>
            <a:pPr algn="l"/>
            <a:r>
              <a:rPr lang="ru-RU" dirty="0"/>
              <a:t>2) в течение 7 </a:t>
            </a:r>
            <a:r>
              <a:rPr lang="ru-RU" dirty="0" smtClean="0"/>
              <a:t>дней</a:t>
            </a:r>
            <a:endParaRPr lang="ru-RU" dirty="0"/>
          </a:p>
          <a:p>
            <a:pPr algn="l"/>
            <a:r>
              <a:rPr lang="ru-RU" dirty="0"/>
              <a:t>3) в течение 14 </a:t>
            </a:r>
            <a:r>
              <a:rPr lang="ru-RU" dirty="0" smtClean="0"/>
              <a:t>дней</a:t>
            </a:r>
            <a:endParaRPr lang="ru-RU" dirty="0"/>
          </a:p>
          <a:p>
            <a:pPr algn="l"/>
            <a:r>
              <a:rPr lang="ru-RU" dirty="0"/>
              <a:t>4) в течение 1 месяца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5300" y="1713903"/>
            <a:ext cx="4229100" cy="2378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762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828022" y="221290"/>
            <a:ext cx="9755187" cy="1238187"/>
          </a:xfrm>
        </p:spPr>
        <p:txBody>
          <a:bodyPr>
            <a:noAutofit/>
          </a:bodyPr>
          <a:lstStyle/>
          <a:p>
            <a:pPr algn="ctr"/>
            <a:r>
              <a:rPr lang="ru-RU" sz="3600" dirty="0"/>
              <a:t>В какой срок покупатель может обменять обувь, которая не подошла ему по размеру?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963424" y="2405770"/>
            <a:ext cx="9755187" cy="1999809"/>
          </a:xfrm>
        </p:spPr>
        <p:txBody>
          <a:bodyPr/>
          <a:lstStyle/>
          <a:p>
            <a:pPr algn="l"/>
            <a:r>
              <a:rPr lang="ru-RU" sz="4000" dirty="0" smtClean="0">
                <a:solidFill>
                  <a:srgbClr val="92D050"/>
                </a:solidFill>
              </a:rPr>
              <a:t>3</a:t>
            </a:r>
            <a:r>
              <a:rPr lang="ru-RU" sz="4000" dirty="0">
                <a:solidFill>
                  <a:srgbClr val="92D050"/>
                </a:solidFill>
              </a:rPr>
              <a:t>) в течение 14 </a:t>
            </a:r>
            <a:r>
              <a:rPr lang="ru-RU" sz="4000" dirty="0" smtClean="0">
                <a:solidFill>
                  <a:srgbClr val="92D050"/>
                </a:solidFill>
              </a:rPr>
              <a:t>дней</a:t>
            </a:r>
            <a:endParaRPr lang="ru-RU" sz="4000" dirty="0">
              <a:solidFill>
                <a:srgbClr val="92D05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300" y="1713903"/>
            <a:ext cx="4267200" cy="223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952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846519" y="303547"/>
            <a:ext cx="9755187" cy="1779551"/>
          </a:xfrm>
        </p:spPr>
        <p:txBody>
          <a:bodyPr>
            <a:noAutofit/>
          </a:bodyPr>
          <a:lstStyle/>
          <a:p>
            <a:pPr algn="ctr"/>
            <a:r>
              <a:rPr lang="ru-RU" sz="3600" dirty="0"/>
              <a:t>В какой срок потребитель может обратиться с требованием по недостаткам товаров с гарантийными сроками службы?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308976" y="2161892"/>
            <a:ext cx="10394098" cy="1911302"/>
          </a:xfrm>
        </p:spPr>
        <p:txBody>
          <a:bodyPr/>
          <a:lstStyle/>
          <a:p>
            <a:pPr algn="l">
              <a:spcBef>
                <a:spcPts val="0"/>
              </a:spcBef>
            </a:pPr>
            <a:r>
              <a:rPr lang="ru-RU" sz="2400" dirty="0"/>
              <a:t>1) в течение гарантийного срока </a:t>
            </a:r>
            <a:r>
              <a:rPr lang="ru-RU" sz="2400" dirty="0" smtClean="0"/>
              <a:t>службы</a:t>
            </a:r>
            <a:endParaRPr lang="ru-RU" sz="2400" dirty="0"/>
          </a:p>
          <a:p>
            <a:pPr algn="l">
              <a:spcBef>
                <a:spcPts val="0"/>
              </a:spcBef>
            </a:pPr>
            <a:r>
              <a:rPr lang="ru-RU" sz="2400" dirty="0"/>
              <a:t>2) по истечении гарантийного срока в случае выявления существенных </a:t>
            </a:r>
            <a:r>
              <a:rPr lang="ru-RU" sz="2400" dirty="0" smtClean="0"/>
              <a:t>недостатков</a:t>
            </a:r>
            <a:endParaRPr lang="ru-RU" sz="2400" dirty="0"/>
          </a:p>
          <a:p>
            <a:pPr algn="l">
              <a:spcBef>
                <a:spcPts val="0"/>
              </a:spcBef>
            </a:pPr>
            <a:r>
              <a:rPr lang="ru-RU" sz="2400" dirty="0"/>
              <a:t>3) в течение 10 </a:t>
            </a:r>
            <a:r>
              <a:rPr lang="ru-RU" sz="2400" dirty="0" smtClean="0"/>
              <a:t>лет</a:t>
            </a:r>
            <a:endParaRPr lang="ru-RU" sz="2400" dirty="0"/>
          </a:p>
          <a:p>
            <a:pPr algn="l">
              <a:spcBef>
                <a:spcPts val="0"/>
              </a:spcBef>
            </a:pPr>
            <a:r>
              <a:rPr lang="ru-RU" sz="2400" dirty="0"/>
              <a:t>4) в течение 20 дней со дня предъявления требований покупателя</a:t>
            </a:r>
          </a:p>
        </p:txBody>
      </p:sp>
    </p:spTree>
    <p:extLst>
      <p:ext uri="{BB962C8B-B14F-4D97-AF65-F5344CB8AC3E}">
        <p14:creationId xmlns:p14="http://schemas.microsoft.com/office/powerpoint/2010/main" val="3198363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846519" y="303547"/>
            <a:ext cx="9755187" cy="1779551"/>
          </a:xfrm>
        </p:spPr>
        <p:txBody>
          <a:bodyPr>
            <a:noAutofit/>
          </a:bodyPr>
          <a:lstStyle/>
          <a:p>
            <a:pPr algn="ctr"/>
            <a:r>
              <a:rPr lang="ru-RU" sz="3600" dirty="0"/>
              <a:t>В какой срок потребитель может обратиться с требованием по недостаткам товаров с гарантийными сроками службы?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317589" y="2490811"/>
            <a:ext cx="6459428" cy="1685189"/>
          </a:xfrm>
        </p:spPr>
        <p:txBody>
          <a:bodyPr/>
          <a:lstStyle/>
          <a:p>
            <a:pPr algn="l">
              <a:spcBef>
                <a:spcPts val="0"/>
              </a:spcBef>
            </a:pPr>
            <a:r>
              <a:rPr lang="ru-RU" sz="2400" dirty="0">
                <a:solidFill>
                  <a:srgbClr val="92D050"/>
                </a:solidFill>
              </a:rPr>
              <a:t>1) в течение гарантийного срока </a:t>
            </a:r>
            <a:r>
              <a:rPr lang="ru-RU" sz="2400" dirty="0" smtClean="0">
                <a:solidFill>
                  <a:srgbClr val="92D050"/>
                </a:solidFill>
              </a:rPr>
              <a:t>службы</a:t>
            </a:r>
            <a:endParaRPr lang="ru-RU" sz="2400" dirty="0">
              <a:solidFill>
                <a:srgbClr val="92D050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2400" dirty="0">
                <a:solidFill>
                  <a:srgbClr val="92D050"/>
                </a:solidFill>
              </a:rPr>
              <a:t>2) по истечении гарантийного срока в случае выявления существенных </a:t>
            </a:r>
            <a:r>
              <a:rPr lang="ru-RU" sz="2400" dirty="0" smtClean="0">
                <a:solidFill>
                  <a:srgbClr val="92D050"/>
                </a:solidFill>
              </a:rPr>
              <a:t>недостатков</a:t>
            </a:r>
            <a:endParaRPr lang="ru-RU" sz="2400" dirty="0">
              <a:solidFill>
                <a:srgbClr val="92D05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6189" y="2210196"/>
            <a:ext cx="3835400" cy="245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278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371440" y="260188"/>
            <a:ext cx="10635218" cy="1137391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Назовите условия обмена непродовольственных товаров надлежащего качества на аналогичный товар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344365" y="1475852"/>
            <a:ext cx="10813420" cy="2584037"/>
          </a:xfrm>
        </p:spPr>
        <p:txBody>
          <a:bodyPr/>
          <a:lstStyle/>
          <a:p>
            <a:pPr algn="l"/>
            <a:r>
              <a:rPr lang="ru-RU" sz="2400" dirty="0"/>
              <a:t>1) если товар куплен в данном магазине и это подтверждается товарным или кассовым </a:t>
            </a:r>
            <a:r>
              <a:rPr lang="ru-RU" sz="2400" dirty="0" smtClean="0"/>
              <a:t>чеком</a:t>
            </a:r>
            <a:endParaRPr lang="ru-RU" sz="2400" dirty="0"/>
          </a:p>
          <a:p>
            <a:pPr algn="l"/>
            <a:r>
              <a:rPr lang="ru-RU" sz="2400" dirty="0"/>
              <a:t>2) если товар не был в употреблении, сохранен его товарный вид, потребительские </a:t>
            </a:r>
            <a:r>
              <a:rPr lang="ru-RU" sz="2400" dirty="0" smtClean="0"/>
              <a:t>свойства</a:t>
            </a:r>
            <a:endParaRPr lang="ru-RU" sz="2400" dirty="0"/>
          </a:p>
          <a:p>
            <a:pPr algn="l"/>
            <a:r>
              <a:rPr lang="ru-RU" sz="2400" dirty="0"/>
              <a:t>3) в течение 14 дней, не считая дня </a:t>
            </a:r>
            <a:r>
              <a:rPr lang="ru-RU" sz="2400" dirty="0" smtClean="0"/>
              <a:t>покупки</a:t>
            </a:r>
            <a:endParaRPr lang="ru-RU" sz="2400" dirty="0"/>
          </a:p>
          <a:p>
            <a:pPr algn="l"/>
            <a:r>
              <a:rPr lang="ru-RU" sz="2400" dirty="0"/>
              <a:t>4) в течение 20 дней, не считая дня покупки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3229834"/>
            <a:ext cx="3556000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10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371440" y="260188"/>
            <a:ext cx="10635218" cy="1137391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Назовите условия обмена непродовольственных товаров надлежащего качества на аналогичный товар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344365" y="1475852"/>
            <a:ext cx="10813420" cy="2584037"/>
          </a:xfrm>
        </p:spPr>
        <p:txBody>
          <a:bodyPr/>
          <a:lstStyle/>
          <a:p>
            <a:pPr algn="l"/>
            <a:r>
              <a:rPr lang="ru-RU" sz="2400" dirty="0">
                <a:solidFill>
                  <a:srgbClr val="92D050"/>
                </a:solidFill>
              </a:rPr>
              <a:t>1) если товар куплен в данном магазине и это подтверждается товарным или кассовым </a:t>
            </a:r>
            <a:r>
              <a:rPr lang="ru-RU" sz="2400" dirty="0" smtClean="0">
                <a:solidFill>
                  <a:srgbClr val="92D050"/>
                </a:solidFill>
              </a:rPr>
              <a:t>чеком</a:t>
            </a:r>
            <a:endParaRPr lang="ru-RU" sz="2400" dirty="0">
              <a:solidFill>
                <a:srgbClr val="92D050"/>
              </a:solidFill>
            </a:endParaRPr>
          </a:p>
          <a:p>
            <a:pPr algn="l"/>
            <a:r>
              <a:rPr lang="ru-RU" sz="2400" dirty="0">
                <a:solidFill>
                  <a:srgbClr val="92D050"/>
                </a:solidFill>
              </a:rPr>
              <a:t>2) если товар не был в употреблении, сохранен его товарный вид, потребительские </a:t>
            </a:r>
            <a:r>
              <a:rPr lang="ru-RU" sz="2400" dirty="0" smtClean="0">
                <a:solidFill>
                  <a:srgbClr val="92D050"/>
                </a:solidFill>
              </a:rPr>
              <a:t>свойства</a:t>
            </a:r>
            <a:endParaRPr lang="ru-RU" sz="2400" dirty="0">
              <a:solidFill>
                <a:srgbClr val="92D050"/>
              </a:solidFill>
            </a:endParaRPr>
          </a:p>
          <a:p>
            <a:pPr algn="l"/>
            <a:r>
              <a:rPr lang="ru-RU" sz="2400" dirty="0">
                <a:solidFill>
                  <a:srgbClr val="92D050"/>
                </a:solidFill>
              </a:rPr>
              <a:t>3) в течение 14 дней, не считая дня </a:t>
            </a:r>
            <a:r>
              <a:rPr lang="ru-RU" sz="2400" dirty="0" smtClean="0">
                <a:solidFill>
                  <a:srgbClr val="92D050"/>
                </a:solidFill>
              </a:rPr>
              <a:t>покупки</a:t>
            </a:r>
            <a:endParaRPr lang="ru-RU" sz="2400" dirty="0">
              <a:solidFill>
                <a:srgbClr val="92D05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3229834"/>
            <a:ext cx="3556000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970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-10334" y="248755"/>
            <a:ext cx="11446240" cy="1805581"/>
          </a:xfrm>
        </p:spPr>
        <p:txBody>
          <a:bodyPr>
            <a:noAutofit/>
          </a:bodyPr>
          <a:lstStyle/>
          <a:p>
            <a:pPr algn="ctr"/>
            <a:r>
              <a:rPr lang="ru-RU" sz="5400" dirty="0"/>
              <a:t>Права покупателя при продаже ему товара ненадлежащего качества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292583" y="2020208"/>
            <a:ext cx="10406781" cy="2053416"/>
          </a:xfrm>
        </p:spPr>
        <p:txBody>
          <a:bodyPr/>
          <a:lstStyle/>
          <a:p>
            <a:pPr algn="l"/>
            <a:r>
              <a:rPr lang="ru-RU" dirty="0"/>
              <a:t>1) безвозмездное устранение </a:t>
            </a:r>
            <a:r>
              <a:rPr lang="ru-RU" dirty="0" smtClean="0"/>
              <a:t>недостатков</a:t>
            </a:r>
            <a:endParaRPr lang="ru-RU" dirty="0"/>
          </a:p>
          <a:p>
            <a:pPr algn="l"/>
            <a:r>
              <a:rPr lang="ru-RU" dirty="0"/>
              <a:t>2) замена на другой более дорогой </a:t>
            </a:r>
            <a:r>
              <a:rPr lang="ru-RU" dirty="0" smtClean="0"/>
              <a:t>товар</a:t>
            </a:r>
            <a:endParaRPr lang="ru-RU" dirty="0"/>
          </a:p>
          <a:p>
            <a:pPr algn="l"/>
            <a:r>
              <a:rPr lang="ru-RU" dirty="0"/>
              <a:t>3) замена на товар аналогичной или другой </a:t>
            </a:r>
            <a:r>
              <a:rPr lang="ru-RU" dirty="0" smtClean="0"/>
              <a:t>марки</a:t>
            </a:r>
            <a:endParaRPr lang="ru-RU" dirty="0"/>
          </a:p>
          <a:p>
            <a:pPr algn="l"/>
            <a:r>
              <a:rPr lang="ru-RU" dirty="0"/>
              <a:t>4) расторжение договора и возврат денег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0140" y="3702746"/>
            <a:ext cx="2491060" cy="186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570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-10334" y="248755"/>
            <a:ext cx="11446240" cy="1805581"/>
          </a:xfrm>
        </p:spPr>
        <p:txBody>
          <a:bodyPr>
            <a:noAutofit/>
          </a:bodyPr>
          <a:lstStyle/>
          <a:p>
            <a:pPr algn="ctr"/>
            <a:r>
              <a:rPr lang="ru-RU" sz="5400" dirty="0"/>
              <a:t>Права покупателя при продаже ему товара ненадлежащего качества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292583" y="2020208"/>
            <a:ext cx="10406781" cy="2053416"/>
          </a:xfrm>
        </p:spPr>
        <p:txBody>
          <a:bodyPr/>
          <a:lstStyle/>
          <a:p>
            <a:pPr algn="l"/>
            <a:r>
              <a:rPr lang="ru-RU" dirty="0">
                <a:solidFill>
                  <a:srgbClr val="92D050"/>
                </a:solidFill>
              </a:rPr>
              <a:t>1) безвозмездное устранение </a:t>
            </a:r>
            <a:r>
              <a:rPr lang="ru-RU" dirty="0" smtClean="0">
                <a:solidFill>
                  <a:srgbClr val="92D050"/>
                </a:solidFill>
              </a:rPr>
              <a:t>недостатков</a:t>
            </a:r>
            <a:endParaRPr lang="ru-RU" dirty="0">
              <a:solidFill>
                <a:srgbClr val="92D050"/>
              </a:solidFill>
            </a:endParaRPr>
          </a:p>
          <a:p>
            <a:pPr algn="l"/>
            <a:r>
              <a:rPr lang="ru-RU" dirty="0" smtClean="0">
                <a:solidFill>
                  <a:srgbClr val="92D050"/>
                </a:solidFill>
              </a:rPr>
              <a:t>3</a:t>
            </a:r>
            <a:r>
              <a:rPr lang="ru-RU" dirty="0">
                <a:solidFill>
                  <a:srgbClr val="92D050"/>
                </a:solidFill>
              </a:rPr>
              <a:t>) замена на товар аналогичной или другой </a:t>
            </a:r>
            <a:r>
              <a:rPr lang="ru-RU" dirty="0" smtClean="0">
                <a:solidFill>
                  <a:srgbClr val="92D050"/>
                </a:solidFill>
              </a:rPr>
              <a:t>марки</a:t>
            </a:r>
            <a:endParaRPr lang="ru-RU" dirty="0">
              <a:solidFill>
                <a:srgbClr val="92D050"/>
              </a:solidFill>
            </a:endParaRPr>
          </a:p>
          <a:p>
            <a:pPr algn="l"/>
            <a:r>
              <a:rPr lang="ru-RU" dirty="0">
                <a:solidFill>
                  <a:srgbClr val="92D050"/>
                </a:solidFill>
              </a:rPr>
              <a:t>4) расторжение договора и возврат денег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1900" y="3104066"/>
            <a:ext cx="3289300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016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-280930" y="255841"/>
            <a:ext cx="11699892" cy="1151402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В какие сроки потребитель может предъявить требования в отношении недостатков сезонных товаров?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216383" y="1601108"/>
            <a:ext cx="10406781" cy="2053416"/>
          </a:xfrm>
        </p:spPr>
        <p:txBody>
          <a:bodyPr/>
          <a:lstStyle/>
          <a:p>
            <a:pPr algn="l"/>
            <a:r>
              <a:rPr lang="ru-RU" dirty="0"/>
              <a:t>1) в течение 20 дней со дня покупки сезонных </a:t>
            </a:r>
            <a:r>
              <a:rPr lang="ru-RU" dirty="0" smtClean="0"/>
              <a:t>товаров</a:t>
            </a:r>
            <a:endParaRPr lang="ru-RU" dirty="0"/>
          </a:p>
          <a:p>
            <a:pPr algn="l"/>
            <a:r>
              <a:rPr lang="ru-RU" dirty="0"/>
              <a:t>2) в течение 14 дней со дня наступления </a:t>
            </a:r>
            <a:r>
              <a:rPr lang="ru-RU" dirty="0" smtClean="0"/>
              <a:t>сезона</a:t>
            </a:r>
            <a:endParaRPr lang="ru-RU" dirty="0"/>
          </a:p>
          <a:p>
            <a:pPr algn="l"/>
            <a:r>
              <a:rPr lang="ru-RU" dirty="0"/>
              <a:t>3) с момента покупки сезонных </a:t>
            </a:r>
            <a:r>
              <a:rPr lang="ru-RU" dirty="0" smtClean="0"/>
              <a:t>товаров</a:t>
            </a:r>
            <a:endParaRPr lang="ru-RU" dirty="0"/>
          </a:p>
          <a:p>
            <a:pPr algn="l"/>
            <a:r>
              <a:rPr lang="ru-RU" dirty="0"/>
              <a:t>4) с момента наступления сезона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0458" y="2806700"/>
            <a:ext cx="4381741" cy="292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114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-280930" y="255841"/>
            <a:ext cx="11699892" cy="1151402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В какие сроки потребитель может предъявить требования в отношении недостатков сезонных товаров?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365625" y="1524908"/>
            <a:ext cx="10406781" cy="2053416"/>
          </a:xfrm>
        </p:spPr>
        <p:txBody>
          <a:bodyPr/>
          <a:lstStyle/>
          <a:p>
            <a:pPr algn="l"/>
            <a:r>
              <a:rPr lang="ru-RU" sz="4000" dirty="0" smtClean="0">
                <a:solidFill>
                  <a:srgbClr val="92D050"/>
                </a:solidFill>
              </a:rPr>
              <a:t>4</a:t>
            </a:r>
            <a:r>
              <a:rPr lang="ru-RU" sz="4000" dirty="0">
                <a:solidFill>
                  <a:srgbClr val="92D050"/>
                </a:solidFill>
              </a:rPr>
              <a:t>) с момента наступления сезона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6200" y="2319794"/>
            <a:ext cx="4978400" cy="3320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793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-31111" y="255699"/>
            <a:ext cx="11201838" cy="1005193"/>
          </a:xfrm>
        </p:spPr>
        <p:txBody>
          <a:bodyPr>
            <a:noAutofit/>
          </a:bodyPr>
          <a:lstStyle/>
          <a:p>
            <a:pPr algn="ctr"/>
            <a:r>
              <a:rPr lang="ru-RU" sz="5400" dirty="0"/>
              <a:t>Какие товары не подлежат обмену?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280407" y="1555197"/>
            <a:ext cx="10406781" cy="2518745"/>
          </a:xfrm>
        </p:spPr>
        <p:txBody>
          <a:bodyPr/>
          <a:lstStyle/>
          <a:p>
            <a:pPr algn="l"/>
            <a:r>
              <a:rPr lang="ru-RU" dirty="0"/>
              <a:t>1) верхняя </a:t>
            </a:r>
            <a:r>
              <a:rPr lang="ru-RU" dirty="0" smtClean="0"/>
              <a:t>одежда</a:t>
            </a:r>
            <a:endParaRPr lang="ru-RU" dirty="0"/>
          </a:p>
          <a:p>
            <a:pPr algn="l"/>
            <a:r>
              <a:rPr lang="ru-RU" dirty="0"/>
              <a:t>2) чулки, </a:t>
            </a:r>
            <a:r>
              <a:rPr lang="ru-RU" dirty="0" smtClean="0"/>
              <a:t>носки</a:t>
            </a:r>
            <a:endParaRPr lang="ru-RU" dirty="0"/>
          </a:p>
          <a:p>
            <a:pPr algn="l"/>
            <a:r>
              <a:rPr lang="ru-RU" dirty="0"/>
              <a:t>3) ковры, </a:t>
            </a:r>
            <a:r>
              <a:rPr lang="ru-RU" dirty="0" smtClean="0"/>
              <a:t>меха</a:t>
            </a:r>
            <a:endParaRPr lang="ru-RU" dirty="0"/>
          </a:p>
          <a:p>
            <a:pPr algn="l"/>
            <a:r>
              <a:rPr lang="ru-RU" dirty="0"/>
              <a:t>4) зубная щетка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7168" y="1553333"/>
            <a:ext cx="4727081" cy="353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142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-31111" y="255699"/>
            <a:ext cx="11201838" cy="1005193"/>
          </a:xfrm>
        </p:spPr>
        <p:txBody>
          <a:bodyPr>
            <a:noAutofit/>
          </a:bodyPr>
          <a:lstStyle/>
          <a:p>
            <a:pPr algn="ctr"/>
            <a:r>
              <a:rPr lang="ru-RU" sz="5400" dirty="0"/>
              <a:t>Какие товары не подлежат обмену?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280407" y="1555197"/>
            <a:ext cx="10406781" cy="2518745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92D050"/>
                </a:solidFill>
              </a:rPr>
              <a:t>2</a:t>
            </a:r>
            <a:r>
              <a:rPr lang="ru-RU" dirty="0">
                <a:solidFill>
                  <a:srgbClr val="92D050"/>
                </a:solidFill>
              </a:rPr>
              <a:t>) чулки, </a:t>
            </a:r>
            <a:r>
              <a:rPr lang="ru-RU" dirty="0" smtClean="0">
                <a:solidFill>
                  <a:srgbClr val="92D050"/>
                </a:solidFill>
              </a:rPr>
              <a:t>носки</a:t>
            </a:r>
            <a:endParaRPr lang="ru-RU" dirty="0">
              <a:solidFill>
                <a:srgbClr val="92D050"/>
              </a:solidFill>
            </a:endParaRPr>
          </a:p>
          <a:p>
            <a:pPr algn="l"/>
            <a:r>
              <a:rPr lang="ru-RU" dirty="0" smtClean="0">
                <a:solidFill>
                  <a:srgbClr val="92D050"/>
                </a:solidFill>
              </a:rPr>
              <a:t>4</a:t>
            </a:r>
            <a:r>
              <a:rPr lang="ru-RU" dirty="0">
                <a:solidFill>
                  <a:srgbClr val="92D050"/>
                </a:solidFill>
              </a:rPr>
              <a:t>) зубная щетка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000" y="1553333"/>
            <a:ext cx="3187700" cy="31877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8300" y="1553333"/>
            <a:ext cx="3235701" cy="323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241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-15523" y="248891"/>
            <a:ext cx="11446240" cy="1607257"/>
          </a:xfrm>
        </p:spPr>
        <p:txBody>
          <a:bodyPr>
            <a:noAutofit/>
          </a:bodyPr>
          <a:lstStyle/>
          <a:p>
            <a:pPr algn="ctr"/>
            <a:r>
              <a:rPr lang="ru-RU" sz="5400" dirty="0"/>
              <a:t>С какого дня исчисляется гарантийный срок?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292583" y="2020208"/>
            <a:ext cx="10406781" cy="2053416"/>
          </a:xfrm>
        </p:spPr>
        <p:txBody>
          <a:bodyPr/>
          <a:lstStyle/>
          <a:p>
            <a:pPr algn="l"/>
            <a:r>
              <a:rPr lang="ru-RU" dirty="0"/>
              <a:t>1) со дня обмена </a:t>
            </a:r>
            <a:r>
              <a:rPr lang="ru-RU" dirty="0" smtClean="0"/>
              <a:t>товара</a:t>
            </a:r>
            <a:endParaRPr lang="ru-RU" dirty="0"/>
          </a:p>
          <a:p>
            <a:pPr algn="l"/>
            <a:r>
              <a:rPr lang="ru-RU" dirty="0"/>
              <a:t>2) со дня продажи </a:t>
            </a:r>
            <a:r>
              <a:rPr lang="ru-RU" dirty="0" smtClean="0"/>
              <a:t>товара</a:t>
            </a:r>
            <a:endParaRPr lang="ru-RU" dirty="0"/>
          </a:p>
          <a:p>
            <a:pPr algn="l"/>
            <a:r>
              <a:rPr lang="ru-RU" dirty="0"/>
              <a:t>3) со дня выпуска </a:t>
            </a:r>
            <a:r>
              <a:rPr lang="ru-RU" dirty="0" smtClean="0"/>
              <a:t>товара</a:t>
            </a:r>
            <a:endParaRPr lang="ru-RU" dirty="0"/>
          </a:p>
          <a:p>
            <a:pPr algn="l"/>
            <a:r>
              <a:rPr lang="ru-RU" dirty="0"/>
              <a:t>4) со дня эксплуатации товара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999" y="1982915"/>
            <a:ext cx="4408667" cy="33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420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-15523" y="248891"/>
            <a:ext cx="11446240" cy="1607257"/>
          </a:xfrm>
        </p:spPr>
        <p:txBody>
          <a:bodyPr>
            <a:noAutofit/>
          </a:bodyPr>
          <a:lstStyle/>
          <a:p>
            <a:pPr algn="ctr"/>
            <a:r>
              <a:rPr lang="ru-RU" sz="5400" dirty="0"/>
              <a:t>С какого дня исчисляется гарантийный срок?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308216" y="2617209"/>
            <a:ext cx="10406781" cy="1456005"/>
          </a:xfrm>
        </p:spPr>
        <p:txBody>
          <a:bodyPr/>
          <a:lstStyle/>
          <a:p>
            <a:pPr algn="l"/>
            <a:r>
              <a:rPr lang="ru-RU" sz="3600" dirty="0" smtClean="0">
                <a:solidFill>
                  <a:srgbClr val="92D050"/>
                </a:solidFill>
              </a:rPr>
              <a:t>2</a:t>
            </a:r>
            <a:r>
              <a:rPr lang="ru-RU" sz="3600" dirty="0">
                <a:solidFill>
                  <a:srgbClr val="92D050"/>
                </a:solidFill>
              </a:rPr>
              <a:t>) со дня продажи </a:t>
            </a:r>
            <a:r>
              <a:rPr lang="ru-RU" sz="3600" dirty="0" smtClean="0">
                <a:solidFill>
                  <a:srgbClr val="92D050"/>
                </a:solidFill>
              </a:rPr>
              <a:t>товара</a:t>
            </a:r>
            <a:endParaRPr lang="ru-RU" sz="3600" dirty="0">
              <a:solidFill>
                <a:srgbClr val="92D05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567" y="1955800"/>
            <a:ext cx="4724400" cy="31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97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-22581" y="125494"/>
            <a:ext cx="10761814" cy="1602659"/>
          </a:xfrm>
        </p:spPr>
        <p:txBody>
          <a:bodyPr>
            <a:noAutofit/>
          </a:bodyPr>
          <a:lstStyle/>
          <a:p>
            <a:pPr algn="ctr"/>
            <a:r>
              <a:rPr lang="ru-RU" sz="3500" dirty="0"/>
              <a:t>В какие сроки недостатки, обнаруженные в товаре должны быть устранены продавцом или гарантийной мастерской?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284930" y="1727943"/>
            <a:ext cx="7479299" cy="2422540"/>
          </a:xfrm>
        </p:spPr>
        <p:txBody>
          <a:bodyPr/>
          <a:lstStyle/>
          <a:p>
            <a:pPr algn="l"/>
            <a:r>
              <a:rPr lang="ru-RU" dirty="0"/>
              <a:t>1) в течение гарантийного </a:t>
            </a:r>
            <a:r>
              <a:rPr lang="ru-RU" dirty="0" smtClean="0"/>
              <a:t>срока</a:t>
            </a:r>
            <a:endParaRPr lang="ru-RU" dirty="0"/>
          </a:p>
          <a:p>
            <a:pPr algn="l"/>
            <a:r>
              <a:rPr lang="ru-RU" dirty="0"/>
              <a:t>2) </a:t>
            </a:r>
            <a:r>
              <a:rPr lang="ru-RU" dirty="0" smtClean="0"/>
              <a:t>незамедлительно</a:t>
            </a:r>
            <a:endParaRPr lang="ru-RU" dirty="0"/>
          </a:p>
          <a:p>
            <a:pPr algn="l"/>
            <a:r>
              <a:rPr lang="ru-RU" dirty="0"/>
              <a:t>3) в течение </a:t>
            </a:r>
            <a:r>
              <a:rPr lang="ru-RU" dirty="0" smtClean="0"/>
              <a:t>месяца</a:t>
            </a:r>
            <a:endParaRPr lang="ru-RU" dirty="0"/>
          </a:p>
          <a:p>
            <a:pPr algn="l"/>
            <a:r>
              <a:rPr lang="ru-RU" dirty="0"/>
              <a:t>4) в течение срока, определенного соглашением сторон, но не более 20 дней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2948" y="1658905"/>
            <a:ext cx="3580849" cy="268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609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-22581" y="125494"/>
            <a:ext cx="10761814" cy="1602659"/>
          </a:xfrm>
        </p:spPr>
        <p:txBody>
          <a:bodyPr>
            <a:noAutofit/>
          </a:bodyPr>
          <a:lstStyle/>
          <a:p>
            <a:pPr algn="ctr"/>
            <a:r>
              <a:rPr lang="ru-RU" sz="3500" dirty="0"/>
              <a:t>В какие сроки недостатки, обнаруженные в товаре должны быть устранены продавцом или гарантийной мастерской?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138266" y="2114641"/>
            <a:ext cx="7479299" cy="1717976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92D050"/>
                </a:solidFill>
              </a:rPr>
              <a:t>2</a:t>
            </a:r>
            <a:r>
              <a:rPr lang="ru-RU" dirty="0">
                <a:solidFill>
                  <a:srgbClr val="92D050"/>
                </a:solidFill>
              </a:rPr>
              <a:t>) </a:t>
            </a:r>
            <a:r>
              <a:rPr lang="ru-RU" dirty="0" smtClean="0">
                <a:solidFill>
                  <a:srgbClr val="92D050"/>
                </a:solidFill>
              </a:rPr>
              <a:t>незамедлительно</a:t>
            </a:r>
            <a:endParaRPr lang="ru-RU" dirty="0">
              <a:solidFill>
                <a:srgbClr val="92D050"/>
              </a:solidFill>
            </a:endParaRPr>
          </a:p>
          <a:p>
            <a:pPr algn="l"/>
            <a:r>
              <a:rPr lang="ru-RU" dirty="0" smtClean="0">
                <a:solidFill>
                  <a:srgbClr val="92D050"/>
                </a:solidFill>
              </a:rPr>
              <a:t>4</a:t>
            </a:r>
            <a:r>
              <a:rPr lang="ru-RU" dirty="0">
                <a:solidFill>
                  <a:srgbClr val="92D050"/>
                </a:solidFill>
              </a:rPr>
              <a:t>) в течение срока, определенного соглашением сторон, но не более 20 дней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2997" y="1766887"/>
            <a:ext cx="38608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8509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-22824" y="258383"/>
            <a:ext cx="11091072" cy="1318934"/>
          </a:xfrm>
        </p:spPr>
        <p:txBody>
          <a:bodyPr>
            <a:noAutofit/>
          </a:bodyPr>
          <a:lstStyle/>
          <a:p>
            <a:pPr algn="ctr"/>
            <a:r>
              <a:rPr lang="ru-RU" sz="3600" dirty="0"/>
              <a:t>Можно ли обменять золотое кольцо на равноценное, но большего размера, и в какой срок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280130" y="1544631"/>
            <a:ext cx="10406781" cy="2529319"/>
          </a:xfrm>
        </p:spPr>
        <p:txBody>
          <a:bodyPr/>
          <a:lstStyle/>
          <a:p>
            <a:pPr algn="l"/>
            <a:r>
              <a:rPr lang="ru-RU" dirty="0"/>
              <a:t>1) обмену и возврату не </a:t>
            </a:r>
            <a:r>
              <a:rPr lang="ru-RU" dirty="0" smtClean="0"/>
              <a:t>подлежит</a:t>
            </a:r>
            <a:endParaRPr lang="ru-RU" dirty="0"/>
          </a:p>
          <a:p>
            <a:pPr algn="l"/>
            <a:r>
              <a:rPr lang="ru-RU" dirty="0"/>
              <a:t>2) в течение 14 дней при наличии опломбированного </a:t>
            </a:r>
            <a:r>
              <a:rPr lang="ru-RU" dirty="0" smtClean="0"/>
              <a:t>ярлыка</a:t>
            </a:r>
            <a:endParaRPr lang="ru-RU" dirty="0"/>
          </a:p>
          <a:p>
            <a:pPr algn="l"/>
            <a:r>
              <a:rPr lang="ru-RU" dirty="0"/>
              <a:t>3) в течение 14 дней, если изделие не было в употреблении и сохранился </a:t>
            </a:r>
            <a:r>
              <a:rPr lang="ru-RU" dirty="0" smtClean="0"/>
              <a:t>чек</a:t>
            </a:r>
            <a:endParaRPr lang="ru-RU" dirty="0"/>
          </a:p>
          <a:p>
            <a:pPr algn="l"/>
            <a:r>
              <a:rPr lang="ru-RU" dirty="0"/>
              <a:t>4) в течение 7 дней при наличии сертификата</a:t>
            </a:r>
          </a:p>
        </p:txBody>
      </p:sp>
    </p:spTree>
    <p:extLst>
      <p:ext uri="{BB962C8B-B14F-4D97-AF65-F5344CB8AC3E}">
        <p14:creationId xmlns:p14="http://schemas.microsoft.com/office/powerpoint/2010/main" val="1105406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-22824" y="258383"/>
            <a:ext cx="11091072" cy="1318934"/>
          </a:xfrm>
        </p:spPr>
        <p:txBody>
          <a:bodyPr>
            <a:noAutofit/>
          </a:bodyPr>
          <a:lstStyle/>
          <a:p>
            <a:pPr algn="ctr"/>
            <a:r>
              <a:rPr lang="ru-RU" sz="3600" dirty="0"/>
              <a:t>Можно ли обменять золотое кольцо на равноценное, но большего размера, и в какой срок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283832" y="1686036"/>
            <a:ext cx="10406781" cy="2387817"/>
          </a:xfrm>
        </p:spPr>
        <p:txBody>
          <a:bodyPr/>
          <a:lstStyle/>
          <a:p>
            <a:pPr algn="l"/>
            <a:r>
              <a:rPr lang="ru-RU" sz="4000" dirty="0">
                <a:solidFill>
                  <a:srgbClr val="92D050"/>
                </a:solidFill>
              </a:rPr>
              <a:t>1) обмену и возврату не </a:t>
            </a:r>
            <a:r>
              <a:rPr lang="ru-RU" sz="4000" dirty="0" smtClean="0">
                <a:solidFill>
                  <a:srgbClr val="92D050"/>
                </a:solidFill>
              </a:rPr>
              <a:t>подлежит</a:t>
            </a:r>
            <a:endParaRPr lang="ru-RU" sz="4000" dirty="0">
              <a:solidFill>
                <a:srgbClr val="92D05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200" y="2540000"/>
            <a:ext cx="2940050" cy="294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2542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825" y="178303"/>
            <a:ext cx="10938271" cy="2385656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Гарри Поттер решил купить себе новую бузинную палочку в </a:t>
            </a:r>
            <a:r>
              <a:rPr lang="ru-RU" sz="3200" dirty="0"/>
              <a:t>фирме </a:t>
            </a:r>
            <a:r>
              <a:rPr lang="ru-RU" sz="3200" dirty="0" smtClean="0"/>
              <a:t>«ВДМ». </a:t>
            </a:r>
            <a:r>
              <a:rPr lang="ru-RU" sz="3200" dirty="0"/>
              <a:t>На вопрос о цене </a:t>
            </a:r>
            <a:r>
              <a:rPr lang="ru-RU" sz="3200" dirty="0" smtClean="0"/>
              <a:t>ему </a:t>
            </a:r>
            <a:r>
              <a:rPr lang="ru-RU" sz="3200" dirty="0"/>
              <a:t>ответили, что </a:t>
            </a:r>
            <a:r>
              <a:rPr lang="ru-RU" sz="3200" dirty="0" smtClean="0"/>
              <a:t>палочка </a:t>
            </a:r>
            <a:r>
              <a:rPr lang="ru-RU" sz="3200" dirty="0"/>
              <a:t>продается только в комплекте с </a:t>
            </a:r>
            <a:r>
              <a:rPr lang="ru-RU" sz="3200" dirty="0" smtClean="0"/>
              <a:t>вороном в клетке </a:t>
            </a:r>
            <a:r>
              <a:rPr lang="ru-RU" sz="3200" dirty="0"/>
              <a:t>и </a:t>
            </a:r>
            <a:r>
              <a:rPr lang="ru-RU" sz="3200" dirty="0" smtClean="0"/>
              <a:t>лотком рассады мандрагоры. палочка </a:t>
            </a:r>
            <a:r>
              <a:rPr lang="ru-RU" sz="3200" dirty="0"/>
              <a:t>стоит </a:t>
            </a:r>
            <a:r>
              <a:rPr lang="ru-RU" sz="3200" dirty="0" smtClean="0"/>
              <a:t>500, Ворон </a:t>
            </a:r>
            <a:r>
              <a:rPr lang="ru-RU" sz="3200" dirty="0"/>
              <a:t>400, а </a:t>
            </a:r>
            <a:r>
              <a:rPr lang="ru-RU" sz="3200" dirty="0" smtClean="0"/>
              <a:t>рассада </a:t>
            </a:r>
            <a:r>
              <a:rPr lang="ru-RU" sz="3200" dirty="0"/>
              <a:t>- 200. Какое право потребителя нарушено?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307465" y="2588540"/>
            <a:ext cx="10406781" cy="1484694"/>
          </a:xfrm>
        </p:spPr>
        <p:txBody>
          <a:bodyPr/>
          <a:lstStyle/>
          <a:p>
            <a:pPr algn="l"/>
            <a:r>
              <a:rPr lang="ru-RU" dirty="0" smtClean="0"/>
              <a:t>1) Право </a:t>
            </a:r>
            <a:r>
              <a:rPr lang="ru-RU" dirty="0"/>
              <a:t>не платить за навязанные </a:t>
            </a:r>
            <a:r>
              <a:rPr lang="ru-RU" dirty="0" smtClean="0"/>
              <a:t>услуги</a:t>
            </a:r>
          </a:p>
          <a:p>
            <a:pPr algn="l"/>
            <a:r>
              <a:rPr lang="ru-RU" dirty="0" smtClean="0"/>
              <a:t>2) Право на выбор</a:t>
            </a:r>
          </a:p>
          <a:p>
            <a:pPr algn="l"/>
            <a:r>
              <a:rPr lang="ru-RU" dirty="0"/>
              <a:t>3) Право на полную и достоверную информацию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4648288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825" y="178303"/>
            <a:ext cx="10938271" cy="2385656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Гарри Поттер решил купить себе новую бузинную палочку в </a:t>
            </a:r>
            <a:r>
              <a:rPr lang="ru-RU" sz="3200" dirty="0"/>
              <a:t>фирме </a:t>
            </a:r>
            <a:r>
              <a:rPr lang="ru-RU" sz="3200" dirty="0" smtClean="0"/>
              <a:t>«ВДМ». </a:t>
            </a:r>
            <a:r>
              <a:rPr lang="ru-RU" sz="3200" dirty="0"/>
              <a:t>На вопрос о цене </a:t>
            </a:r>
            <a:r>
              <a:rPr lang="ru-RU" sz="3200" dirty="0" smtClean="0"/>
              <a:t>ему </a:t>
            </a:r>
            <a:r>
              <a:rPr lang="ru-RU" sz="3200" dirty="0"/>
              <a:t>ответили, что </a:t>
            </a:r>
            <a:r>
              <a:rPr lang="ru-RU" sz="3200" dirty="0" smtClean="0"/>
              <a:t>палочка </a:t>
            </a:r>
            <a:r>
              <a:rPr lang="ru-RU" sz="3200" dirty="0"/>
              <a:t>продается только в комплекте с </a:t>
            </a:r>
            <a:r>
              <a:rPr lang="ru-RU" sz="3200" dirty="0" smtClean="0"/>
              <a:t>вороном в клетке </a:t>
            </a:r>
            <a:r>
              <a:rPr lang="ru-RU" sz="3200" dirty="0"/>
              <a:t>и </a:t>
            </a:r>
            <a:r>
              <a:rPr lang="ru-RU" sz="3200" dirty="0" smtClean="0"/>
              <a:t>лотком рассады мандрагоры. палочка </a:t>
            </a:r>
            <a:r>
              <a:rPr lang="ru-RU" sz="3200" dirty="0"/>
              <a:t>стоит </a:t>
            </a:r>
            <a:r>
              <a:rPr lang="ru-RU" sz="3200" dirty="0" smtClean="0"/>
              <a:t>500, Ворон </a:t>
            </a:r>
            <a:r>
              <a:rPr lang="ru-RU" sz="3200" dirty="0"/>
              <a:t>400, а </a:t>
            </a:r>
            <a:r>
              <a:rPr lang="ru-RU" sz="3200" dirty="0" smtClean="0"/>
              <a:t>рассада </a:t>
            </a:r>
            <a:r>
              <a:rPr lang="ru-RU" sz="3200" dirty="0"/>
              <a:t>- 200. Какое право потребителя нарушено?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318033" y="2992111"/>
            <a:ext cx="10406781" cy="1080845"/>
          </a:xfrm>
        </p:spPr>
        <p:txBody>
          <a:bodyPr/>
          <a:lstStyle/>
          <a:p>
            <a:pPr algn="l"/>
            <a:r>
              <a:rPr lang="ru-RU" sz="4000" dirty="0" smtClean="0">
                <a:solidFill>
                  <a:srgbClr val="92D050"/>
                </a:solidFill>
              </a:rPr>
              <a:t>2) Право на выбор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400" y="2720527"/>
            <a:ext cx="4271117" cy="284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7086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-47996" y="152878"/>
            <a:ext cx="11446240" cy="560028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Основные права потребителей: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212569" y="584767"/>
            <a:ext cx="10406781" cy="3205983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1. Право потребителя на качество товара, работы и </a:t>
            </a:r>
            <a:r>
              <a:rPr lang="ru-RU" sz="2000" dirty="0" smtClean="0"/>
              <a:t>услуги</a:t>
            </a:r>
            <a:endParaRPr lang="ru-RU" sz="2000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/>
              <a:t>2</a:t>
            </a:r>
            <a:r>
              <a:rPr lang="ru-RU" sz="2000" dirty="0"/>
              <a:t>. Право на безопасность товара, работы и </a:t>
            </a:r>
            <a:r>
              <a:rPr lang="ru-RU" sz="2000" dirty="0" smtClean="0"/>
              <a:t>услуги</a:t>
            </a:r>
            <a:endParaRPr lang="ru-RU" sz="2000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/>
              <a:t>3</a:t>
            </a:r>
            <a:r>
              <a:rPr lang="ru-RU" sz="2000" dirty="0"/>
              <a:t>. Право на информацию об изготовителе, исполнителе, </a:t>
            </a:r>
            <a:r>
              <a:rPr lang="ru-RU" sz="2000" dirty="0" smtClean="0"/>
              <a:t>продавце</a:t>
            </a:r>
            <a:endParaRPr lang="ru-RU" sz="2000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4</a:t>
            </a:r>
            <a:r>
              <a:rPr lang="ru-RU" sz="2000" dirty="0" smtClean="0"/>
              <a:t>. </a:t>
            </a:r>
            <a:r>
              <a:rPr lang="ru-RU" sz="2000" dirty="0"/>
              <a:t>Право участия в проверке качества товара и право присутствия при экспертизе </a:t>
            </a:r>
            <a:r>
              <a:rPr lang="ru-RU" sz="2000" dirty="0" smtClean="0"/>
              <a:t>товара</a:t>
            </a:r>
            <a:endParaRPr lang="ru-RU" sz="2000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/>
              <a:t>5. </a:t>
            </a:r>
            <a:r>
              <a:rPr lang="ru-RU" sz="2000" dirty="0"/>
              <a:t>Право на возмещение убытков, возникших вследствие продажи товара ненадлежащего качества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6</a:t>
            </a:r>
            <a:r>
              <a:rPr lang="ru-RU" sz="2000" dirty="0" smtClean="0"/>
              <a:t>. </a:t>
            </a:r>
            <a:r>
              <a:rPr lang="ru-RU" sz="2000" dirty="0"/>
              <a:t>Право на возврат денег при нарушении срока передачи полностью или частично предварительно оплаченного товара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7</a:t>
            </a:r>
            <a:r>
              <a:rPr lang="ru-RU" sz="2000" dirty="0" smtClean="0"/>
              <a:t>. </a:t>
            </a:r>
            <a:r>
              <a:rPr lang="ru-RU" sz="2000" dirty="0"/>
              <a:t>Право на обмен товаров надлежащего качества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/>
              <a:t>8. </a:t>
            </a:r>
            <a:r>
              <a:rPr lang="ru-RU" sz="2000" dirty="0"/>
              <a:t>Право на получение результата работы или услуги в установленный договором срок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9</a:t>
            </a:r>
            <a:r>
              <a:rPr lang="ru-RU" sz="2000" dirty="0" smtClean="0"/>
              <a:t>. </a:t>
            </a:r>
            <a:r>
              <a:rPr lang="ru-RU" sz="2000" dirty="0"/>
              <a:t>Право на отказ от исполнения договора выполнения работ, оказания услуг в любое время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/>
              <a:t>10. </a:t>
            </a:r>
            <a:r>
              <a:rPr lang="ru-RU" sz="2000" dirty="0"/>
              <a:t>Право на возмещение убытков, возникших при выполнении работ, оказании услуг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400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8692112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4946" y="403878"/>
            <a:ext cx="5507051" cy="2234004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Защищайте свои права!</a:t>
            </a: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872" y="368300"/>
            <a:ext cx="5773535" cy="3849023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302889" y="2413728"/>
            <a:ext cx="10263272" cy="1663383"/>
          </a:xfrm>
        </p:spPr>
        <p:txBody>
          <a:bodyPr/>
          <a:lstStyle/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88905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171</TotalTime>
  <Words>910</Words>
  <Application>Microsoft Office PowerPoint</Application>
  <PresentationFormat>Широкоэкранный</PresentationFormat>
  <Paragraphs>92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Arial</vt:lpstr>
      <vt:lpstr>Impact</vt:lpstr>
      <vt:lpstr>Главное мероприятие</vt:lpstr>
      <vt:lpstr>УГОЛОК ПОТРЕБИТЕЛЯ</vt:lpstr>
      <vt:lpstr>Всемирный день защиты прав потребителей День прав потребителей (Всемирный день защиты прав потребителей, Всемирный день прав потребителя) (англ. World Consumer Rights Day) отмечается 15 марта. Впервые отмечался в 1983 году. День прав потребителей приурочен к дате выступления Джона Кеннеди в конгрессе США в 1962 году.</vt:lpstr>
      <vt:lpstr>ПРИСТУПИМ К ВИКТОРИНЕ!</vt:lpstr>
      <vt:lpstr>В какой срок покупатель может обменять обувь, которая не подошла ему по размеру?</vt:lpstr>
      <vt:lpstr>В какой срок покупатель может обменять обувь, которая не подошла ему по размеру?</vt:lpstr>
      <vt:lpstr>В какой срок потребитель может обратиться с требованием по недостаткам товаров с гарантийными сроками службы?</vt:lpstr>
      <vt:lpstr>В какой срок потребитель может обратиться с требованием по недостаткам товаров с гарантийными сроками службы?</vt:lpstr>
      <vt:lpstr>Назовите условия обмена непродовольственных товаров надлежащего качества на аналогичный товар</vt:lpstr>
      <vt:lpstr>Назовите условия обмена непродовольственных товаров надлежащего качества на аналогичный товар</vt:lpstr>
      <vt:lpstr>Права покупателя при продаже ему товара ненадлежащего качества</vt:lpstr>
      <vt:lpstr>Права покупателя при продаже ему товара ненадлежащего качества</vt:lpstr>
      <vt:lpstr>В какие сроки потребитель может предъявить требования в отношении недостатков сезонных товаров?</vt:lpstr>
      <vt:lpstr>В какие сроки потребитель может предъявить требования в отношении недостатков сезонных товаров?</vt:lpstr>
      <vt:lpstr>Какие товары не подлежат обмену?</vt:lpstr>
      <vt:lpstr>Какие товары не подлежат обмену?</vt:lpstr>
      <vt:lpstr>С какого дня исчисляется гарантийный срок?</vt:lpstr>
      <vt:lpstr>С какого дня исчисляется гарантийный срок?</vt:lpstr>
      <vt:lpstr>В какие сроки недостатки, обнаруженные в товаре должны быть устранены продавцом или гарантийной мастерской?</vt:lpstr>
      <vt:lpstr>В какие сроки недостатки, обнаруженные в товаре должны быть устранены продавцом или гарантийной мастерской?</vt:lpstr>
      <vt:lpstr>Можно ли обменять золотое кольцо на равноценное, но большего размера, и в какой срок</vt:lpstr>
      <vt:lpstr>Можно ли обменять золотое кольцо на равноценное, но большего размера, и в какой срок</vt:lpstr>
      <vt:lpstr>Гарри Поттер решил купить себе новую бузинную палочку в фирме «ВДМ». На вопрос о цене ему ответили, что палочка продается только в комплекте с вороном в клетке и лотком рассады мандрагоры. палочка стоит 500, Ворон 400, а рассада - 200. Какое право потребителя нарушено?</vt:lpstr>
      <vt:lpstr>Гарри Поттер решил купить себе новую бузинную палочку в фирме «ВДМ». На вопрос о цене ему ответили, что палочка продается только в комплекте с вороном в клетке и лотком рассады мандрагоры. палочка стоит 500, Ворон 400, а рассада - 200. Какое право потребителя нарушено?</vt:lpstr>
      <vt:lpstr>Основные права потребителей:</vt:lpstr>
      <vt:lpstr>Защищайте свои права!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УГОЛОК ПОТРЕБИТЕЛЯ</dc:title>
  <dc:creator>Аркадий</dc:creator>
  <cp:lastModifiedBy>Аркадий</cp:lastModifiedBy>
  <cp:revision>10</cp:revision>
  <dcterms:created xsi:type="dcterms:W3CDTF">2021-03-14T14:12:24Z</dcterms:created>
  <dcterms:modified xsi:type="dcterms:W3CDTF">2021-03-14T17:03:56Z</dcterms:modified>
</cp:coreProperties>
</file>